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1" r:id="rId15"/>
    <p:sldId id="268" r:id="rId16"/>
    <p:sldId id="270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7BBD-B70D-45D5-9E32-710053514E1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425AA-BF1E-45BC-AFAB-C1D3311662F1}" type="slidenum">
              <a:rPr lang="en-GB" smtClean="0"/>
              <a:t>‹nº›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063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7BBD-B70D-45D5-9E32-710053514E1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425AA-BF1E-45BC-AFAB-C1D3311662F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889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7BBD-B70D-45D5-9E32-710053514E1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425AA-BF1E-45BC-AFAB-C1D3311662F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351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7BBD-B70D-45D5-9E32-710053514E1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425AA-BF1E-45BC-AFAB-C1D3311662F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64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7BBD-B70D-45D5-9E32-710053514E1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425AA-BF1E-45BC-AFAB-C1D3311662F1}" type="slidenum">
              <a:rPr lang="en-GB" smtClean="0"/>
              <a:t>‹nº›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380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7BBD-B70D-45D5-9E32-710053514E1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425AA-BF1E-45BC-AFAB-C1D3311662F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39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7BBD-B70D-45D5-9E32-710053514E1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425AA-BF1E-45BC-AFAB-C1D3311662F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732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7BBD-B70D-45D5-9E32-710053514E1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425AA-BF1E-45BC-AFAB-C1D3311662F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892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7BBD-B70D-45D5-9E32-710053514E1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425AA-BF1E-45BC-AFAB-C1D3311662F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77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16C7BBD-B70D-45D5-9E32-710053514E1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E425AA-BF1E-45BC-AFAB-C1D3311662F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21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7BBD-B70D-45D5-9E32-710053514E1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425AA-BF1E-45BC-AFAB-C1D3311662F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55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16C7BBD-B70D-45D5-9E32-710053514E1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8E425AA-BF1E-45BC-AFAB-C1D3311662F1}" type="slidenum">
              <a:rPr lang="en-GB" smtClean="0"/>
              <a:t>‹nº›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98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595A0-5D01-4DB8-9F0C-1DC54A3E5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Homework 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BA5A6D-8617-4F8A-A214-199C1E32A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Simulation of Complex Systems</a:t>
            </a:r>
          </a:p>
          <a:p>
            <a:r>
              <a:rPr lang="en-GB" dirty="0"/>
              <a:t>Francisco Caetano</a:t>
            </a:r>
          </a:p>
        </p:txBody>
      </p:sp>
    </p:spTree>
    <p:extLst>
      <p:ext uri="{BB962C8B-B14F-4D97-AF65-F5344CB8AC3E}">
        <p14:creationId xmlns:p14="http://schemas.microsoft.com/office/powerpoint/2010/main" val="208744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F1B84-DA7F-4C3A-9383-EEE44FF1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C159DA2-4A0F-47E8-BDD8-68A88476B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6942" y="1925202"/>
            <a:ext cx="4698441" cy="3864846"/>
          </a:xfrm>
        </p:spPr>
      </p:pic>
    </p:spTree>
    <p:extLst>
      <p:ext uri="{BB962C8B-B14F-4D97-AF65-F5344CB8AC3E}">
        <p14:creationId xmlns:p14="http://schemas.microsoft.com/office/powerpoint/2010/main" val="895206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E63D4B-F91D-469B-A790-7A1FB016B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Determine τ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62BA5F1-8961-44FF-A2A7-E7ABF76E2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4734" y="1992404"/>
            <a:ext cx="4522858" cy="3730443"/>
          </a:xfrm>
        </p:spPr>
      </p:pic>
    </p:spTree>
    <p:extLst>
      <p:ext uri="{BB962C8B-B14F-4D97-AF65-F5344CB8AC3E}">
        <p14:creationId xmlns:p14="http://schemas.microsoft.com/office/powerpoint/2010/main" val="2234476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82ABB-DFEE-40F0-B43C-580128F5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Rank-frequency plot</a:t>
            </a:r>
            <a:endParaRPr lang="en-GB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B9E08F43-F821-4EC2-B5DD-83820B881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8711" y="2028663"/>
            <a:ext cx="4894904" cy="3657925"/>
          </a:xfrm>
        </p:spPr>
      </p:pic>
    </p:spTree>
    <p:extLst>
      <p:ext uri="{BB962C8B-B14F-4D97-AF65-F5344CB8AC3E}">
        <p14:creationId xmlns:p14="http://schemas.microsoft.com/office/powerpoint/2010/main" val="1312484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407E0-87BE-4280-8F0A-FAE25508E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result sensitive to the choice of parameters p and f?</a:t>
            </a:r>
            <a:endParaRPr lang="en-GB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4B5A706-814E-464A-B6E7-AA51B3CCC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Increase f (to 0.9): increases </a:t>
            </a:r>
            <a:r>
              <a:rPr lang="el-GR" dirty="0"/>
              <a:t>τ</a:t>
            </a:r>
            <a:endParaRPr lang="en-GB" dirty="0"/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FC60F330-8968-4F4B-A2C2-27E2C7828C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723"/>
          <a:stretch/>
        </p:blipFill>
        <p:spPr>
          <a:xfrm>
            <a:off x="1314186" y="2582863"/>
            <a:ext cx="4156393" cy="3378200"/>
          </a:xfrm>
        </p:spPr>
      </p:pic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6BCA9368-D729-4BE7-9725-5FF215A2E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Reduce F (to 0.5): decreases </a:t>
            </a:r>
            <a:r>
              <a:rPr lang="el-GR" dirty="0"/>
              <a:t>τ</a:t>
            </a:r>
            <a:endParaRPr lang="en-GB" dirty="0"/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FA33F7C1-092C-4154-99EC-B67E0FB464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4"/>
          <a:stretch/>
        </p:blipFill>
        <p:spPr>
          <a:xfrm>
            <a:off x="6434667" y="2582863"/>
            <a:ext cx="4156393" cy="3378200"/>
          </a:xfrm>
        </p:spPr>
      </p:pic>
    </p:spTree>
    <p:extLst>
      <p:ext uri="{BB962C8B-B14F-4D97-AF65-F5344CB8AC3E}">
        <p14:creationId xmlns:p14="http://schemas.microsoft.com/office/powerpoint/2010/main" val="1964537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407E0-87BE-4280-8F0A-FAE25508E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result sensitive to the choice of parameters p and f?</a:t>
            </a:r>
            <a:endParaRPr lang="en-GB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4B5A706-814E-464A-B6E7-AA51B3CCC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Increase p (to 0.2): decreases </a:t>
            </a:r>
            <a:r>
              <a:rPr lang="el-GR" dirty="0"/>
              <a:t>τ</a:t>
            </a:r>
            <a:endParaRPr lang="en-GB" dirty="0"/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FC60F330-8968-4F4B-A2C2-27E2C7828C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2" r="3862"/>
          <a:stretch/>
        </p:blipFill>
        <p:spPr>
          <a:xfrm>
            <a:off x="1314186" y="2582863"/>
            <a:ext cx="4156393" cy="3378200"/>
          </a:xfrm>
        </p:spPr>
      </p:pic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6BCA9368-D729-4BE7-9725-5FF215A2E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Reduce P (to 0.05): increases </a:t>
            </a:r>
            <a:r>
              <a:rPr lang="el-GR" dirty="0"/>
              <a:t>τ</a:t>
            </a:r>
            <a:endParaRPr lang="en-GB" dirty="0"/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FA33F7C1-092C-4154-99EC-B67E0FB464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2" r="3862"/>
          <a:stretch/>
        </p:blipFill>
        <p:spPr>
          <a:xfrm>
            <a:off x="6434667" y="2582863"/>
            <a:ext cx="4156393" cy="3378200"/>
          </a:xfrm>
        </p:spPr>
      </p:pic>
    </p:spTree>
    <p:extLst>
      <p:ext uri="{BB962C8B-B14F-4D97-AF65-F5344CB8AC3E}">
        <p14:creationId xmlns:p14="http://schemas.microsoft.com/office/powerpoint/2010/main" val="1026246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C2237-65C6-4EF7-A482-4F568C79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222559BD-F639-42E8-B931-C5E8FB036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GB" dirty="0"/>
                  <a:t>Extrapolation to obtain the limit of </a:t>
                </a:r>
                <a:r>
                  <a:rPr lang="el-GR" dirty="0"/>
                  <a:t>τ</a:t>
                </a:r>
                <a:r>
                  <a:rPr lang="pt-PT" dirty="0"/>
                  <a:t> for N</a:t>
                </a:r>
                <a14:m>
                  <m:oMath xmlns:m="http://schemas.openxmlformats.org/officeDocument/2006/math">
                    <m:r>
                      <a:rPr lang="pt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pt-PT" dirty="0">
                  <a:ea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GB" dirty="0"/>
                  <a:t>Using Matlab functions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GB" dirty="0"/>
                  <a:t>Using y=a*sqrt(x)+b with z=sqrt(x)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222559BD-F639-42E8-B931-C5E8FB036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646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4EF75-7B65-4E96-AE4B-3BBA4E46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Extrapolation using polynomial approximation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C133D51-8FF9-4444-A152-717DD1002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4346" y="1846263"/>
            <a:ext cx="5363633" cy="4022724"/>
          </a:xfrm>
        </p:spPr>
      </p:pic>
    </p:spTree>
    <p:extLst>
      <p:ext uri="{BB962C8B-B14F-4D97-AF65-F5344CB8AC3E}">
        <p14:creationId xmlns:p14="http://schemas.microsoft.com/office/powerpoint/2010/main" val="2100326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EBD8D-4DCE-4BAA-8215-DB0507FD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Extrapolation using y=a*sqrt(x) + b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61F4C75-05BB-445B-94E2-31622ACDA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46" y="1846263"/>
            <a:ext cx="5363633" cy="4022725"/>
          </a:xfrm>
        </p:spPr>
      </p:pic>
    </p:spTree>
    <p:extLst>
      <p:ext uri="{BB962C8B-B14F-4D97-AF65-F5344CB8AC3E}">
        <p14:creationId xmlns:p14="http://schemas.microsoft.com/office/powerpoint/2010/main" val="3823391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7BF16-F55F-417F-9B04-6DB4FF43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Fit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BD9C0B6-B556-41FA-BEC9-AD6F19F92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46" y="1846263"/>
            <a:ext cx="5363633" cy="4022725"/>
          </a:xfrm>
        </p:spPr>
      </p:pic>
    </p:spTree>
    <p:extLst>
      <p:ext uri="{BB962C8B-B14F-4D97-AF65-F5344CB8AC3E}">
        <p14:creationId xmlns:p14="http://schemas.microsoft.com/office/powerpoint/2010/main" val="12674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1B8BD-58D6-4392-839D-B4E5D4D5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5F4E946-4C22-4EDB-9F35-1FB9535C3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128x128-lattice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p: </a:t>
            </a:r>
            <a:r>
              <a:rPr lang="en-US" dirty="0"/>
              <a:t>probability of an empty site to turn into an occupied one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Increasing p leads to denser forests (bigger fires)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Decreasing p leads to low density forests (smaller fires)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f: probability of a lightning strike occurring at a random site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Increasing f causes more fires per time step (it can delay the growth of a forest)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Decreasing f causes less fires per time step (but it allows forests to become denser)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0882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ED003E-CE9E-4DA3-86D4-D13B550E8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 p and Low f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FDDA46B5-A569-4831-95FB-D73D4E64A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0321" y="1846263"/>
            <a:ext cx="4831682" cy="4022725"/>
          </a:xfrm>
        </p:spPr>
      </p:pic>
    </p:spTree>
    <p:extLst>
      <p:ext uri="{BB962C8B-B14F-4D97-AF65-F5344CB8AC3E}">
        <p14:creationId xmlns:p14="http://schemas.microsoft.com/office/powerpoint/2010/main" val="232948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CDBA5E-653B-4E03-AC2F-0FDEDD7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 p and High f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F5F08B1-9A1C-42EA-B106-A0E3B9E96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8127" y="1869413"/>
            <a:ext cx="4776071" cy="3976424"/>
          </a:xfrm>
        </p:spPr>
      </p:pic>
    </p:spTree>
    <p:extLst>
      <p:ext uri="{BB962C8B-B14F-4D97-AF65-F5344CB8AC3E}">
        <p14:creationId xmlns:p14="http://schemas.microsoft.com/office/powerpoint/2010/main" val="4124303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C325B-2241-4718-B92E-612956726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 p and Low f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A0DFB5E-D81C-46CF-A729-5F75C7A55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8127" y="1869413"/>
            <a:ext cx="4776071" cy="3976424"/>
          </a:xfrm>
        </p:spPr>
      </p:pic>
    </p:spTree>
    <p:extLst>
      <p:ext uri="{BB962C8B-B14F-4D97-AF65-F5344CB8AC3E}">
        <p14:creationId xmlns:p14="http://schemas.microsoft.com/office/powerpoint/2010/main" val="4116419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87188-0C39-4AA8-9061-9DE04396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 p and High f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32970E6-F598-411B-8101-5970BE5F6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8127" y="1846263"/>
            <a:ext cx="4776071" cy="4022725"/>
          </a:xfrm>
        </p:spPr>
      </p:pic>
    </p:spTree>
    <p:extLst>
      <p:ext uri="{BB962C8B-B14F-4D97-AF65-F5344CB8AC3E}">
        <p14:creationId xmlns:p14="http://schemas.microsoft.com/office/powerpoint/2010/main" val="178806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FB8A35-F255-4B88-A7B5-EE7A2C93C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6A6C96B-0DD8-4914-930A-705C7614D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128x128-lattice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Rank-frequency plot of forest grown with fires (clusters will start to emerge more frequently, small fires (0.001 ratio) become less probable as the forest grows)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Rank-frequency plot of forest grown without fires (random distribution of the trees, no relevant patterns)</a:t>
            </a:r>
          </a:p>
        </p:txBody>
      </p:sp>
    </p:spTree>
    <p:extLst>
      <p:ext uri="{BB962C8B-B14F-4D97-AF65-F5344CB8AC3E}">
        <p14:creationId xmlns:p14="http://schemas.microsoft.com/office/powerpoint/2010/main" val="4090086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B85F7B-615E-4046-850F-9C819FF4F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Rank-frequency</a:t>
            </a:r>
            <a:r>
              <a:rPr lang="pt-PT" dirty="0"/>
              <a:t> </a:t>
            </a:r>
            <a:r>
              <a:rPr lang="pt-PT" dirty="0" err="1"/>
              <a:t>plots</a:t>
            </a:r>
            <a:endParaRPr lang="en-GB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F3A5E023-1A71-4A0D-92E9-1B9326F97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5897" y="1846263"/>
            <a:ext cx="4940531" cy="4022725"/>
          </a:xfrm>
        </p:spPr>
      </p:pic>
    </p:spTree>
    <p:extLst>
      <p:ext uri="{BB962C8B-B14F-4D97-AF65-F5344CB8AC3E}">
        <p14:creationId xmlns:p14="http://schemas.microsoft.com/office/powerpoint/2010/main" val="3786318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14207D-5F66-44EB-8F59-6AD18496F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3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B3CC73B-9E63-4478-85D1-33E03FD08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Rank-frequency plot with the fire data and the linear fit used to find the exponent </a:t>
            </a:r>
            <a:r>
              <a:rPr lang="el-GR" dirty="0"/>
              <a:t>τ</a:t>
            </a:r>
            <a:endParaRPr lang="pt-PT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pt-PT" dirty="0" err="1"/>
              <a:t>Find</a:t>
            </a:r>
            <a:r>
              <a:rPr lang="pt-PT" dirty="0"/>
              <a:t> the </a:t>
            </a:r>
            <a:r>
              <a:rPr lang="pt-PT" dirty="0" err="1"/>
              <a:t>limits</a:t>
            </a:r>
            <a:r>
              <a:rPr lang="pt-PT" dirty="0"/>
              <a:t> for </a:t>
            </a:r>
            <a:r>
              <a:rPr lang="pt-PT" dirty="0" err="1"/>
              <a:t>which</a:t>
            </a:r>
            <a:r>
              <a:rPr lang="pt-PT" dirty="0"/>
              <a:t> linear </a:t>
            </a:r>
            <a:r>
              <a:rPr lang="pt-PT" dirty="0" err="1"/>
              <a:t>approximation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valid</a:t>
            </a:r>
            <a:endParaRPr lang="pt-PT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pt-PT" dirty="0"/>
              <a:t>Determine </a:t>
            </a:r>
            <a:r>
              <a:rPr lang="el-GR" dirty="0"/>
              <a:t>τ</a:t>
            </a:r>
            <a:endParaRPr lang="pt-PT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Rank-frequency plot comparing the fire data and the synthetic power law data.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298486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iva">
  <a:themeElements>
    <a:clrScheme name="Retrospe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181</TotalTime>
  <Words>320</Words>
  <Application>Microsoft Office PowerPoint</Application>
  <PresentationFormat>Ecrã Panorâmico</PresentationFormat>
  <Paragraphs>41</Paragraphs>
  <Slides>18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Cambria Math</vt:lpstr>
      <vt:lpstr>Wingdings</vt:lpstr>
      <vt:lpstr>Retrospetiva</vt:lpstr>
      <vt:lpstr>Homework 2</vt:lpstr>
      <vt:lpstr>Exercise 1</vt:lpstr>
      <vt:lpstr>Low p and Low f</vt:lpstr>
      <vt:lpstr>Low p and High f</vt:lpstr>
      <vt:lpstr>High p and Low f</vt:lpstr>
      <vt:lpstr>High p and High f</vt:lpstr>
      <vt:lpstr>Exercise 2</vt:lpstr>
      <vt:lpstr>Rank-frequency plots</vt:lpstr>
      <vt:lpstr>Exercise 3</vt:lpstr>
      <vt:lpstr>Limits</vt:lpstr>
      <vt:lpstr>Determine τ</vt:lpstr>
      <vt:lpstr>Rank-frequency plot</vt:lpstr>
      <vt:lpstr>Is the result sensitive to the choice of parameters p and f?</vt:lpstr>
      <vt:lpstr>Is the result sensitive to the choice of parameters p and f?</vt:lpstr>
      <vt:lpstr>Exercise 4</vt:lpstr>
      <vt:lpstr>Extrapolation using polynomial approximation</vt:lpstr>
      <vt:lpstr>Extrapolation using y=a*sqrt(x) + b</vt:lpstr>
      <vt:lpstr>Linear Fit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2</dc:title>
  <dc:creator>up201705031@ms.uporto.pt</dc:creator>
  <cp:lastModifiedBy>up201705031@ms.uporto.pt</cp:lastModifiedBy>
  <cp:revision>4</cp:revision>
  <dcterms:created xsi:type="dcterms:W3CDTF">2020-11-18T21:36:09Z</dcterms:created>
  <dcterms:modified xsi:type="dcterms:W3CDTF">2020-11-19T11:14:12Z</dcterms:modified>
</cp:coreProperties>
</file>